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2" r:id="rId7"/>
    <p:sldId id="263" r:id="rId8"/>
    <p:sldId id="265" r:id="rId9"/>
    <p:sldId id="266" r:id="rId10"/>
    <p:sldId id="268" r:id="rId11"/>
    <p:sldId id="267" r:id="rId12"/>
    <p:sldId id="269" r:id="rId13"/>
    <p:sldId id="270" r:id="rId14"/>
    <p:sldId id="271"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8"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A99811A5-D64D-4098-A912-3192099869FF}"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89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CFCE8-20E4-4A56-9E79-343FCFC9024F}" type="datetimeFigureOut">
              <a:rPr lang="id-ID" smtClean="0"/>
              <a:t>30/10/2021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9811A5-D64D-4098-A912-3192099869FF}" type="slidenum">
              <a:rPr lang="id-ID" smtClean="0"/>
              <a:t>‹#›</a:t>
            </a:fld>
            <a:endParaRPr lang="id-ID"/>
          </a:p>
        </p:txBody>
      </p:sp>
    </p:spTree>
    <p:extLst>
      <p:ext uri="{BB962C8B-B14F-4D97-AF65-F5344CB8AC3E}">
        <p14:creationId xmlns:p14="http://schemas.microsoft.com/office/powerpoint/2010/main" val="297465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1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707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spTree>
    <p:extLst>
      <p:ext uri="{BB962C8B-B14F-4D97-AF65-F5344CB8AC3E}">
        <p14:creationId xmlns:p14="http://schemas.microsoft.com/office/powerpoint/2010/main" val="415432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3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2700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119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2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spTree>
    <p:extLst>
      <p:ext uri="{BB962C8B-B14F-4D97-AF65-F5344CB8AC3E}">
        <p14:creationId xmlns:p14="http://schemas.microsoft.com/office/powerpoint/2010/main" val="271860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CFCE8-20E4-4A56-9E79-343FCFC9024F}" type="datetimeFigureOut">
              <a:rPr lang="id-ID" smtClean="0"/>
              <a:t>30/10/2021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99811A5-D64D-4098-A912-3192099869FF}"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30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ECFCE8-20E4-4A56-9E79-343FCFC9024F}" type="datetimeFigureOut">
              <a:rPr lang="id-ID" smtClean="0"/>
              <a:t>30/10/2021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9811A5-D64D-4098-A912-3192099869FF}" type="slidenum">
              <a:rPr lang="id-ID" smtClean="0"/>
              <a:t>‹#›</a:t>
            </a:fld>
            <a:endParaRPr lang="id-ID"/>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73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ECFCE8-20E4-4A56-9E79-343FCFC9024F}" type="datetimeFigureOut">
              <a:rPr lang="id-ID" smtClean="0"/>
              <a:t>30/10/2021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99811A5-D64D-4098-A912-3192099869FF}"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25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ECFCE8-20E4-4A56-9E79-343FCFC9024F}" type="datetimeFigureOut">
              <a:rPr lang="id-ID" smtClean="0"/>
              <a:t>30/10/2021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99811A5-D64D-4098-A912-3192099869FF}"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71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FCE8-20E4-4A56-9E79-343FCFC9024F}" type="datetimeFigureOut">
              <a:rPr lang="id-ID" smtClean="0"/>
              <a:t>30/10/2021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99811A5-D64D-4098-A912-3192099869FF}" type="slidenum">
              <a:rPr lang="id-ID" smtClean="0"/>
              <a:t>‹#›</a:t>
            </a:fld>
            <a:endParaRPr lang="id-ID"/>
          </a:p>
        </p:txBody>
      </p:sp>
    </p:spTree>
    <p:extLst>
      <p:ext uri="{BB962C8B-B14F-4D97-AF65-F5344CB8AC3E}">
        <p14:creationId xmlns:p14="http://schemas.microsoft.com/office/powerpoint/2010/main" val="300576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CFCE8-20E4-4A56-9E79-343FCFC9024F}" type="datetimeFigureOut">
              <a:rPr lang="id-ID" smtClean="0"/>
              <a:t>30/10/2021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9811A5-D64D-4098-A912-3192099869FF}"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04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CFCE8-20E4-4A56-9E79-343FCFC9024F}" type="datetimeFigureOut">
              <a:rPr lang="id-ID" smtClean="0"/>
              <a:t>30/10/2021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9811A5-D64D-4098-A912-3192099869FF}" type="slidenum">
              <a:rPr lang="id-ID" smtClean="0"/>
              <a:t>‹#›</a:t>
            </a:fld>
            <a:endParaRPr lang="id-ID"/>
          </a:p>
        </p:txBody>
      </p:sp>
    </p:spTree>
    <p:extLst>
      <p:ext uri="{BB962C8B-B14F-4D97-AF65-F5344CB8AC3E}">
        <p14:creationId xmlns:p14="http://schemas.microsoft.com/office/powerpoint/2010/main" val="7065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ECFCE8-20E4-4A56-9E79-343FCFC9024F}" type="datetimeFigureOut">
              <a:rPr lang="id-ID" smtClean="0"/>
              <a:t>30/10/2021</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9811A5-D64D-4098-A912-3192099869FF}" type="slidenum">
              <a:rPr lang="id-ID" smtClean="0"/>
              <a:t>‹#›</a:t>
            </a:fld>
            <a:endParaRPr lang="id-ID"/>
          </a:p>
        </p:txBody>
      </p:sp>
    </p:spTree>
    <p:extLst>
      <p:ext uri="{BB962C8B-B14F-4D97-AF65-F5344CB8AC3E}">
        <p14:creationId xmlns:p14="http://schemas.microsoft.com/office/powerpoint/2010/main" val="2727483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1528" y="2030028"/>
            <a:ext cx="5989320" cy="1569660"/>
          </a:xfrm>
          <a:prstGeom prst="rect">
            <a:avLst/>
          </a:prstGeom>
          <a:noFill/>
        </p:spPr>
        <p:txBody>
          <a:bodyPr wrap="square" rtlCol="0">
            <a:spAutoFit/>
          </a:bodyPr>
          <a:lstStyle/>
          <a:p>
            <a:pPr algn="ctr"/>
            <a:r>
              <a:rPr lang="id-ID" sz="2400" dirty="0" smtClean="0">
                <a:solidFill>
                  <a:schemeClr val="accent2">
                    <a:lumMod val="75000"/>
                  </a:schemeClr>
                </a:solidFill>
                <a:latin typeface="Arial Black" panose="020B0A04020102020204" pitchFamily="34" charset="0"/>
              </a:rPr>
              <a:t>HILIRISASI PRODUK </a:t>
            </a:r>
          </a:p>
          <a:p>
            <a:pPr algn="ctr"/>
            <a:r>
              <a:rPr lang="id-ID" sz="2400" b="1" dirty="0" smtClean="0">
                <a:latin typeface="Arial Narrow" panose="020B0606020202030204" pitchFamily="34" charset="0"/>
              </a:rPr>
              <a:t>CENTER OF EXCELLENCE (CoE)</a:t>
            </a:r>
          </a:p>
          <a:p>
            <a:pPr algn="ctr"/>
            <a:r>
              <a:rPr lang="id-ID" sz="2400" b="1" dirty="0" smtClean="0">
                <a:latin typeface="Arial Narrow" panose="020B0606020202030204" pitchFamily="34" charset="0"/>
              </a:rPr>
              <a:t>Health and Disaster Emergency (HADE) Center</a:t>
            </a:r>
          </a:p>
          <a:p>
            <a:pPr algn="ctr"/>
            <a:endParaRPr lang="id-ID" sz="2400" dirty="0">
              <a:latin typeface="Arial Black" panose="020B0A04020102020204" pitchFamily="34" charset="0"/>
            </a:endParaRPr>
          </a:p>
        </p:txBody>
      </p:sp>
      <p:sp>
        <p:nvSpPr>
          <p:cNvPr id="5" name="TextBox 4"/>
          <p:cNvSpPr txBox="1"/>
          <p:nvPr/>
        </p:nvSpPr>
        <p:spPr>
          <a:xfrm>
            <a:off x="2627376" y="3567546"/>
            <a:ext cx="7171944" cy="1384995"/>
          </a:xfrm>
          <a:prstGeom prst="rect">
            <a:avLst/>
          </a:prstGeom>
          <a:noFill/>
        </p:spPr>
        <p:txBody>
          <a:bodyPr wrap="square" rtlCol="0">
            <a:spAutoFit/>
          </a:bodyPr>
          <a:lstStyle/>
          <a:p>
            <a:pPr algn="ctr"/>
            <a:r>
              <a:rPr lang="id-ID" sz="2000" dirty="0" smtClean="0">
                <a:latin typeface="Arial Black" panose="020B0A04020102020204" pitchFamily="34" charset="0"/>
              </a:rPr>
              <a:t>POLTEKKES KEMENKES TASIKMALAYA</a:t>
            </a:r>
          </a:p>
          <a:p>
            <a:pPr algn="ctr"/>
            <a:r>
              <a:rPr lang="id-ID" sz="2000" dirty="0" smtClean="0">
                <a:latin typeface="Arial Black" panose="020B0A04020102020204" pitchFamily="34" charset="0"/>
              </a:rPr>
              <a:t>(KAMPUS CIREBON)</a:t>
            </a:r>
          </a:p>
          <a:p>
            <a:pPr algn="ctr"/>
            <a:endParaRPr lang="id-ID" sz="2000" dirty="0">
              <a:latin typeface="Arial Black" panose="020B0A04020102020204" pitchFamily="34" charset="0"/>
            </a:endParaRPr>
          </a:p>
          <a:p>
            <a:pPr algn="ctr"/>
            <a:endParaRPr lang="id-ID" sz="2400" dirty="0">
              <a:latin typeface="Arial Black" panose="020B0A04020102020204" pitchFamily="34" charset="0"/>
            </a:endParaRPr>
          </a:p>
        </p:txBody>
      </p:sp>
      <p:pic>
        <p:nvPicPr>
          <p:cNvPr id="6" name="Picture 2" descr="PUI Poltekkes Kemenkes Tasikmalaya – Researching and problem solving your  emergencies – Health and Disaster Emergency Center (Pusat Unggulan IPTEKS –  Poltekkes Kemenkes Tasikmalaya)">
            <a:extLst>
              <a:ext uri="{FF2B5EF4-FFF2-40B4-BE49-F238E27FC236}">
                <a16:creationId xmlns="" xmlns:a16="http://schemas.microsoft.com/office/drawing/2014/main" id="{BE83BF5B-0BB7-4332-B27B-BECA3694812F}"/>
              </a:ext>
            </a:extLst>
          </p:cNvPr>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131552" y="283448"/>
            <a:ext cx="1746504" cy="1600216"/>
          </a:xfrm>
          <a:prstGeom prst="rect">
            <a:avLst/>
          </a:prstGeom>
          <a:noFill/>
          <a:extLst>
            <a:ext uri="{909E8E84-426E-40DD-AFC4-6F175D3DCCD1}">
              <a14:hiddenFill xmlns:a14="http://schemas.microsoft.com/office/drawing/2010/main">
                <a:solidFill>
                  <a:srgbClr val="FFFFFF"/>
                </a:solidFill>
              </a14:hiddenFill>
            </a:ext>
          </a:extLst>
        </p:spPr>
      </p:pic>
      <p:pic>
        <p:nvPicPr>
          <p:cNvPr id="7" name="Gambar 4">
            <a:extLst>
              <a:ext uri="{FF2B5EF4-FFF2-40B4-BE49-F238E27FC236}">
                <a16:creationId xmlns="" xmlns:a16="http://schemas.microsoft.com/office/drawing/2014/main" id="{AD89BC03-2F4E-43B3-A856-EE960AD8E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04" y="192024"/>
            <a:ext cx="1490472" cy="1838005"/>
          </a:xfrm>
          <a:prstGeom prst="rect">
            <a:avLst/>
          </a:prstGeom>
        </p:spPr>
      </p:pic>
      <p:sp>
        <p:nvSpPr>
          <p:cNvPr id="9" name="TextBox 8"/>
          <p:cNvSpPr txBox="1"/>
          <p:nvPr/>
        </p:nvSpPr>
        <p:spPr>
          <a:xfrm>
            <a:off x="3404616" y="4537042"/>
            <a:ext cx="5489448" cy="830997"/>
          </a:xfrm>
          <a:prstGeom prst="rect">
            <a:avLst/>
          </a:prstGeom>
          <a:noFill/>
        </p:spPr>
        <p:txBody>
          <a:bodyPr wrap="square" rtlCol="0">
            <a:spAutoFit/>
          </a:bodyPr>
          <a:lstStyle/>
          <a:p>
            <a:pPr algn="ctr"/>
            <a:r>
              <a:rPr lang="id-ID" sz="1600" b="1" dirty="0" smtClean="0">
                <a:latin typeface="Arial Narrow" panose="020B0606020202030204" pitchFamily="34" charset="0"/>
              </a:rPr>
              <a:t>Di Wilayah Kerja Puskesmas Kesambi Kota Cirebon</a:t>
            </a:r>
          </a:p>
          <a:p>
            <a:pPr algn="ctr"/>
            <a:r>
              <a:rPr lang="id-ID" sz="1600" b="1" dirty="0" smtClean="0">
                <a:latin typeface="Arial Narrow" panose="020B0606020202030204" pitchFamily="34" charset="0"/>
              </a:rPr>
              <a:t>Tanggal 10-18 September 2021</a:t>
            </a:r>
          </a:p>
          <a:p>
            <a:pPr algn="ctr"/>
            <a:endParaRPr lang="id-ID" sz="1600" dirty="0"/>
          </a:p>
        </p:txBody>
      </p:sp>
    </p:spTree>
    <p:extLst>
      <p:ext uri="{BB962C8B-B14F-4D97-AF65-F5344CB8AC3E}">
        <p14:creationId xmlns:p14="http://schemas.microsoft.com/office/powerpoint/2010/main" val="3069406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608" y="1179576"/>
            <a:ext cx="9308592" cy="1015663"/>
          </a:xfrm>
          <a:prstGeom prst="rect">
            <a:avLst/>
          </a:prstGeom>
          <a:noFill/>
        </p:spPr>
        <p:txBody>
          <a:bodyPr wrap="square" rtlCol="0">
            <a:spAutoFit/>
          </a:bodyPr>
          <a:lstStyle/>
          <a:p>
            <a:pPr algn="ctr"/>
            <a:r>
              <a:rPr lang="id-ID" sz="2000" b="1" dirty="0" smtClean="0"/>
              <a:t>HILIRISASI PRODUK PROGRAM STUDI D.III KEBIDANAN </a:t>
            </a:r>
          </a:p>
          <a:p>
            <a:pPr algn="ctr"/>
            <a:r>
              <a:rPr lang="id-ID" sz="2000" b="1" dirty="0" smtClean="0"/>
              <a:t>POLTEKKES TASIKMALAYA (KAMPUS CIREBON)</a:t>
            </a:r>
          </a:p>
          <a:p>
            <a:endParaRPr lang="id-ID" sz="2000" dirty="0"/>
          </a:p>
        </p:txBody>
      </p:sp>
      <p:sp>
        <p:nvSpPr>
          <p:cNvPr id="3" name="TextBox 2"/>
          <p:cNvSpPr txBox="1"/>
          <p:nvPr/>
        </p:nvSpPr>
        <p:spPr>
          <a:xfrm>
            <a:off x="1604391" y="2724686"/>
            <a:ext cx="9208770" cy="707886"/>
          </a:xfrm>
          <a:prstGeom prst="rect">
            <a:avLst/>
          </a:prstGeom>
          <a:noFill/>
        </p:spPr>
        <p:txBody>
          <a:bodyPr wrap="square" rtlCol="0">
            <a:spAutoFit/>
          </a:bodyPr>
          <a:lstStyle/>
          <a:p>
            <a:pPr algn="ctr"/>
            <a:r>
              <a:rPr lang="id-ID" sz="2000" b="1" dirty="0" smtClean="0">
                <a:solidFill>
                  <a:schemeClr val="accent2">
                    <a:lumMod val="75000"/>
                  </a:schemeClr>
                </a:solidFill>
                <a:latin typeface="Arial Black" panose="020B0A04020102020204" pitchFamily="34" charset="0"/>
              </a:rPr>
              <a:t>PENDIDIKAN KESEHATAN REPRODUKSI REMAJA</a:t>
            </a:r>
          </a:p>
          <a:p>
            <a:pPr algn="ctr"/>
            <a:r>
              <a:rPr lang="id-ID" sz="2000" b="1" dirty="0" smtClean="0">
                <a:solidFill>
                  <a:schemeClr val="accent2">
                    <a:lumMod val="75000"/>
                  </a:schemeClr>
                </a:solidFill>
                <a:latin typeface="Arial Black" panose="020B0A04020102020204" pitchFamily="34" charset="0"/>
              </a:rPr>
              <a:t>MENGGUNAKAN MEDIA FILM “ TUNGGU GEDE DULU”</a:t>
            </a:r>
            <a:endParaRPr lang="id-ID" sz="2000" b="1" dirty="0">
              <a:solidFill>
                <a:schemeClr val="accent2">
                  <a:lumMod val="75000"/>
                </a:schemeClr>
              </a:solidFill>
              <a:latin typeface="Arial Black" panose="020B0A04020102020204" pitchFamily="34" charset="0"/>
            </a:endParaRPr>
          </a:p>
        </p:txBody>
      </p:sp>
      <p:sp>
        <p:nvSpPr>
          <p:cNvPr id="4" name="TextBox 3"/>
          <p:cNvSpPr txBox="1"/>
          <p:nvPr/>
        </p:nvSpPr>
        <p:spPr>
          <a:xfrm>
            <a:off x="1332357" y="4108549"/>
            <a:ext cx="9752838" cy="1477328"/>
          </a:xfrm>
          <a:prstGeom prst="rect">
            <a:avLst/>
          </a:prstGeom>
          <a:noFill/>
        </p:spPr>
        <p:txBody>
          <a:bodyPr wrap="square" rtlCol="0">
            <a:spAutoFit/>
          </a:bodyPr>
          <a:lstStyle/>
          <a:p>
            <a:pPr algn="ctr"/>
            <a:r>
              <a:rPr lang="id-ID" b="1" dirty="0" smtClean="0"/>
              <a:t>TUJUAN KEGIATAN </a:t>
            </a:r>
          </a:p>
          <a:p>
            <a:pPr algn="ctr"/>
            <a:endParaRPr lang="id-ID" b="1" dirty="0" smtClean="0"/>
          </a:p>
          <a:p>
            <a:pPr algn="ctr"/>
            <a:r>
              <a:rPr lang="id-ID" b="1" dirty="0" smtClean="0"/>
              <a:t>Meningkatkan pengetahuan remaja tentang kesehatan reproduksi</a:t>
            </a:r>
          </a:p>
          <a:p>
            <a:pPr algn="ctr"/>
            <a:endParaRPr lang="id-ID" b="1" dirty="0">
              <a:solidFill>
                <a:srgbClr val="006600"/>
              </a:solidFill>
            </a:endParaRPr>
          </a:p>
          <a:p>
            <a:pPr algn="ctr"/>
            <a:r>
              <a:rPr lang="id-ID" b="1" dirty="0" smtClean="0">
                <a:solidFill>
                  <a:srgbClr val="006600"/>
                </a:solidFill>
              </a:rPr>
              <a:t>Tempat : Baperkam RW 06, Kelurahan Kesambi, Kecamatan Kesambi Kota Cirebon</a:t>
            </a:r>
            <a:endParaRPr lang="id-ID" b="1" dirty="0">
              <a:solidFill>
                <a:srgbClr val="006600"/>
              </a:solidFill>
            </a:endParaRPr>
          </a:p>
        </p:txBody>
      </p:sp>
    </p:spTree>
    <p:extLst>
      <p:ext uri="{BB962C8B-B14F-4D97-AF65-F5344CB8AC3E}">
        <p14:creationId xmlns:p14="http://schemas.microsoft.com/office/powerpoint/2010/main" val="3526576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0500" r="23425"/>
          <a:stretch/>
        </p:blipFill>
        <p:spPr>
          <a:xfrm>
            <a:off x="6949440" y="3657600"/>
            <a:ext cx="4334256" cy="2377440"/>
          </a:xfrm>
          <a:prstGeom prst="rect">
            <a:avLst/>
          </a:prstGeom>
          <a:ln w="57150">
            <a:solidFill>
              <a:schemeClr val="accent2">
                <a:lumMod val="50000"/>
              </a:schemeClr>
            </a:solidFill>
          </a:ln>
        </p:spPr>
      </p:pic>
      <p:pic>
        <p:nvPicPr>
          <p:cNvPr id="5" name="Picture 4"/>
          <p:cNvPicPr>
            <a:picLocks noChangeAspect="1"/>
          </p:cNvPicPr>
          <p:nvPr/>
        </p:nvPicPr>
        <p:blipFill rotWithShape="1">
          <a:blip r:embed="rId3"/>
          <a:srcRect l="15825" t="6500" r="1750" b="10000"/>
          <a:stretch/>
        </p:blipFill>
        <p:spPr>
          <a:xfrm>
            <a:off x="6949440" y="937260"/>
            <a:ext cx="4334256" cy="2473452"/>
          </a:xfrm>
          <a:prstGeom prst="rect">
            <a:avLst/>
          </a:prstGeom>
          <a:ln w="57150">
            <a:solidFill>
              <a:schemeClr val="accent2">
                <a:lumMod val="75000"/>
              </a:schemeClr>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6000" r="45562" b="32933"/>
          <a:stretch/>
        </p:blipFill>
        <p:spPr>
          <a:xfrm>
            <a:off x="813816" y="3657600"/>
            <a:ext cx="3584448" cy="2377440"/>
          </a:xfrm>
          <a:prstGeom prst="rect">
            <a:avLst/>
          </a:prstGeom>
          <a:ln w="57150">
            <a:solidFill>
              <a:schemeClr val="accent2">
                <a:lumMod val="75000"/>
              </a:schemeClr>
            </a:solidFill>
          </a:ln>
        </p:spPr>
      </p:pic>
      <p:pic>
        <p:nvPicPr>
          <p:cNvPr id="9" name="Picture 8"/>
          <p:cNvPicPr>
            <a:picLocks noChangeAspect="1"/>
          </p:cNvPicPr>
          <p:nvPr/>
        </p:nvPicPr>
        <p:blipFill>
          <a:blip r:embed="rId5"/>
          <a:stretch>
            <a:fillRect/>
          </a:stretch>
        </p:blipFill>
        <p:spPr>
          <a:xfrm>
            <a:off x="813816" y="711136"/>
            <a:ext cx="5833872" cy="2763584"/>
          </a:xfrm>
          <a:prstGeom prst="rect">
            <a:avLst/>
          </a:prstGeom>
          <a:ln w="38100">
            <a:solidFill>
              <a:schemeClr val="tx1"/>
            </a:solidFill>
          </a:ln>
        </p:spPr>
      </p:pic>
      <p:pic>
        <p:nvPicPr>
          <p:cNvPr id="10" name="Picture 9"/>
          <p:cNvPicPr>
            <a:picLocks noChangeAspect="1"/>
          </p:cNvPicPr>
          <p:nvPr/>
        </p:nvPicPr>
        <p:blipFill>
          <a:blip r:embed="rId6"/>
          <a:stretch>
            <a:fillRect/>
          </a:stretch>
        </p:blipFill>
        <p:spPr>
          <a:xfrm>
            <a:off x="4700016" y="3657600"/>
            <a:ext cx="1947672" cy="2377440"/>
          </a:xfrm>
          <a:prstGeom prst="rect">
            <a:avLst/>
          </a:prstGeom>
          <a:ln w="57150">
            <a:noFill/>
          </a:ln>
        </p:spPr>
      </p:pic>
    </p:spTree>
    <p:extLst>
      <p:ext uri="{BB962C8B-B14F-4D97-AF65-F5344CB8AC3E}">
        <p14:creationId xmlns:p14="http://schemas.microsoft.com/office/powerpoint/2010/main" val="347768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608" y="1179576"/>
            <a:ext cx="9308592" cy="1015663"/>
          </a:xfrm>
          <a:prstGeom prst="rect">
            <a:avLst/>
          </a:prstGeom>
          <a:noFill/>
        </p:spPr>
        <p:txBody>
          <a:bodyPr wrap="square" rtlCol="0">
            <a:spAutoFit/>
          </a:bodyPr>
          <a:lstStyle/>
          <a:p>
            <a:pPr algn="ctr"/>
            <a:r>
              <a:rPr lang="id-ID" sz="2000" b="1" dirty="0" smtClean="0"/>
              <a:t>HILIRISASI PRODUK PROGRAM STUDI D.III KEBIDANAN </a:t>
            </a:r>
          </a:p>
          <a:p>
            <a:pPr algn="ctr"/>
            <a:r>
              <a:rPr lang="id-ID" sz="2000" b="1" dirty="0" smtClean="0"/>
              <a:t>POLTEKKES TASIKMALAYA (KAMPUS CIREBON)</a:t>
            </a:r>
          </a:p>
          <a:p>
            <a:endParaRPr lang="id-ID" sz="2000" dirty="0"/>
          </a:p>
        </p:txBody>
      </p:sp>
      <p:sp>
        <p:nvSpPr>
          <p:cNvPr id="3" name="TextBox 2"/>
          <p:cNvSpPr txBox="1"/>
          <p:nvPr/>
        </p:nvSpPr>
        <p:spPr>
          <a:xfrm>
            <a:off x="1604391" y="2724686"/>
            <a:ext cx="9208770" cy="707886"/>
          </a:xfrm>
          <a:prstGeom prst="rect">
            <a:avLst/>
          </a:prstGeom>
          <a:noFill/>
        </p:spPr>
        <p:txBody>
          <a:bodyPr wrap="square" rtlCol="0">
            <a:spAutoFit/>
          </a:bodyPr>
          <a:lstStyle/>
          <a:p>
            <a:pPr algn="ctr"/>
            <a:r>
              <a:rPr lang="id-ID" sz="2000" b="1" dirty="0" smtClean="0">
                <a:solidFill>
                  <a:schemeClr val="accent2">
                    <a:lumMod val="75000"/>
                  </a:schemeClr>
                </a:solidFill>
                <a:latin typeface="Arial Black" panose="020B0A04020102020204" pitchFamily="34" charset="0"/>
              </a:rPr>
              <a:t>SOSIALISASI APLIKASI ALAT BANTU PENGAMBILAN KEPUTUSAN (ABPK) BER KB</a:t>
            </a:r>
            <a:endParaRPr lang="id-ID" sz="2000" b="1" dirty="0">
              <a:solidFill>
                <a:schemeClr val="accent2">
                  <a:lumMod val="75000"/>
                </a:schemeClr>
              </a:solidFill>
              <a:latin typeface="Arial Black" panose="020B0A04020102020204" pitchFamily="34" charset="0"/>
            </a:endParaRPr>
          </a:p>
        </p:txBody>
      </p:sp>
      <p:sp>
        <p:nvSpPr>
          <p:cNvPr id="4" name="TextBox 3"/>
          <p:cNvSpPr txBox="1"/>
          <p:nvPr/>
        </p:nvSpPr>
        <p:spPr>
          <a:xfrm>
            <a:off x="1332357" y="4044541"/>
            <a:ext cx="9752838" cy="1754326"/>
          </a:xfrm>
          <a:prstGeom prst="rect">
            <a:avLst/>
          </a:prstGeom>
          <a:noFill/>
        </p:spPr>
        <p:txBody>
          <a:bodyPr wrap="square" rtlCol="0">
            <a:spAutoFit/>
          </a:bodyPr>
          <a:lstStyle/>
          <a:p>
            <a:pPr algn="ctr"/>
            <a:r>
              <a:rPr lang="id-ID" b="1" dirty="0" smtClean="0"/>
              <a:t>TUJUAN KEGIATAN </a:t>
            </a:r>
          </a:p>
          <a:p>
            <a:pPr algn="ctr"/>
            <a:endParaRPr lang="id-ID" b="1" dirty="0" smtClean="0"/>
          </a:p>
          <a:p>
            <a:pPr algn="ctr"/>
            <a:r>
              <a:rPr lang="id-ID" b="1" dirty="0" smtClean="0"/>
              <a:t>Meningkatkan pengetahuan dan keterampilan bidan di dalam menggunakan                                              Aplikasi ABPK ber KB sebagai inovasi media konseling KB</a:t>
            </a:r>
          </a:p>
          <a:p>
            <a:pPr algn="ctr"/>
            <a:endParaRPr lang="id-ID" b="1" dirty="0">
              <a:solidFill>
                <a:srgbClr val="006600"/>
              </a:solidFill>
            </a:endParaRPr>
          </a:p>
          <a:p>
            <a:pPr algn="ctr"/>
            <a:r>
              <a:rPr lang="id-ID" b="1" dirty="0" smtClean="0">
                <a:solidFill>
                  <a:srgbClr val="006600"/>
                </a:solidFill>
              </a:rPr>
              <a:t>Tempat : Puskesmas Kesambi Kota Cirebon</a:t>
            </a:r>
            <a:endParaRPr lang="id-ID" b="1" dirty="0">
              <a:solidFill>
                <a:srgbClr val="006600"/>
              </a:solidFill>
            </a:endParaRPr>
          </a:p>
        </p:txBody>
      </p:sp>
    </p:spTree>
    <p:extLst>
      <p:ext uri="{BB962C8B-B14F-4D97-AF65-F5344CB8AC3E}">
        <p14:creationId xmlns:p14="http://schemas.microsoft.com/office/powerpoint/2010/main" val="594887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23" y="787460"/>
            <a:ext cx="5602949" cy="5301368"/>
          </a:xfrm>
          <a:prstGeom prst="rect">
            <a:avLst/>
          </a:prstGeom>
          <a:ln w="57150">
            <a:solidFill>
              <a:srgbClr val="C00000"/>
            </a:solid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t="12533" r="-805" b="8934"/>
          <a:stretch/>
        </p:blipFill>
        <p:spPr>
          <a:xfrm>
            <a:off x="7078133" y="787460"/>
            <a:ext cx="2036742" cy="2257492"/>
          </a:xfrm>
          <a:prstGeom prst="rect">
            <a:avLst/>
          </a:prstGeom>
          <a:ln w="57150">
            <a:solidFill>
              <a:schemeClr val="accent6"/>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133" y="3327874"/>
            <a:ext cx="2036742" cy="2384974"/>
          </a:xfrm>
          <a:prstGeom prst="rect">
            <a:avLst/>
          </a:prstGeom>
          <a:ln w="57150">
            <a:solidFill>
              <a:schemeClr val="accent6"/>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4311" y="3327874"/>
            <a:ext cx="2081445" cy="2362374"/>
          </a:xfrm>
          <a:prstGeom prst="rect">
            <a:avLst/>
          </a:prstGeom>
          <a:ln w="57150">
            <a:solidFill>
              <a:schemeClr val="tx2">
                <a:lumMod val="50000"/>
                <a:lumOff val="50000"/>
              </a:schemeClr>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4311" y="790006"/>
            <a:ext cx="2037419" cy="2254946"/>
          </a:xfrm>
          <a:prstGeom prst="rect">
            <a:avLst/>
          </a:prstGeom>
          <a:ln w="57150">
            <a:solidFill>
              <a:schemeClr val="accent6"/>
            </a:solidFill>
          </a:ln>
        </p:spPr>
      </p:pic>
      <p:sp>
        <p:nvSpPr>
          <p:cNvPr id="6" name="TextBox 5"/>
          <p:cNvSpPr txBox="1"/>
          <p:nvPr/>
        </p:nvSpPr>
        <p:spPr>
          <a:xfrm>
            <a:off x="7078133" y="5776856"/>
            <a:ext cx="4313597" cy="461665"/>
          </a:xfrm>
          <a:prstGeom prst="rect">
            <a:avLst/>
          </a:prstGeom>
          <a:noFill/>
        </p:spPr>
        <p:txBody>
          <a:bodyPr wrap="square" rtlCol="0">
            <a:spAutoFit/>
          </a:bodyPr>
          <a:lstStyle/>
          <a:p>
            <a:pPr algn="ctr"/>
            <a:r>
              <a:rPr lang="id-ID" sz="1200" b="1" dirty="0" smtClean="0">
                <a:latin typeface="Arial" panose="020B0604020202020204" pitchFamily="34" charset="0"/>
                <a:cs typeface="Arial" panose="020B0604020202020204" pitchFamily="34" charset="0"/>
              </a:rPr>
              <a:t>Penggunaan Aplikasi ABPK Ber KB oleh Bidan</a:t>
            </a:r>
          </a:p>
          <a:p>
            <a:pPr algn="ctr"/>
            <a:r>
              <a:rPr lang="id-ID" sz="1200" b="1" dirty="0" smtClean="0">
                <a:latin typeface="Arial" panose="020B0604020202020204" pitchFamily="34" charset="0"/>
                <a:cs typeface="Arial" panose="020B0604020202020204" pitchFamily="34" charset="0"/>
              </a:rPr>
              <a:t> pada saat melakukan konseling KB</a:t>
            </a:r>
            <a:endParaRPr lang="id-ID"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1354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3400" y="2688336"/>
            <a:ext cx="4700016" cy="584775"/>
          </a:xfrm>
          <a:prstGeom prst="rect">
            <a:avLst/>
          </a:prstGeom>
          <a:noFill/>
        </p:spPr>
        <p:txBody>
          <a:bodyPr wrap="square" rtlCol="0">
            <a:spAutoFit/>
          </a:bodyPr>
          <a:lstStyle/>
          <a:p>
            <a:r>
              <a:rPr lang="id-ID" sz="3200" dirty="0" smtClean="0">
                <a:latin typeface="Arial Black" panose="020B0A04020102020204" pitchFamily="34" charset="0"/>
              </a:rPr>
              <a:t>TERIMA KASIH</a:t>
            </a:r>
            <a:endParaRPr lang="id-ID" sz="3200" dirty="0">
              <a:latin typeface="Arial Black" panose="020B0A04020102020204" pitchFamily="34" charset="0"/>
            </a:endParaRPr>
          </a:p>
        </p:txBody>
      </p:sp>
    </p:spTree>
    <p:extLst>
      <p:ext uri="{BB962C8B-B14F-4D97-AF65-F5344CB8AC3E}">
        <p14:creationId xmlns:p14="http://schemas.microsoft.com/office/powerpoint/2010/main" val="9706809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40"/>
          <a:stretch/>
        </p:blipFill>
        <p:spPr>
          <a:xfrm>
            <a:off x="1088136" y="813816"/>
            <a:ext cx="9994392" cy="5257800"/>
          </a:xfrm>
          <a:prstGeom prst="rect">
            <a:avLst/>
          </a:prstGeom>
        </p:spPr>
      </p:pic>
    </p:spTree>
    <p:extLst>
      <p:ext uri="{BB962C8B-B14F-4D97-AF65-F5344CB8AC3E}">
        <p14:creationId xmlns:p14="http://schemas.microsoft.com/office/powerpoint/2010/main" val="3091843139"/>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00" t="33733" r="1267" b="9734"/>
          <a:stretch/>
        </p:blipFill>
        <p:spPr>
          <a:xfrm>
            <a:off x="902208" y="859536"/>
            <a:ext cx="3313176" cy="1883664"/>
          </a:xfrm>
          <a:prstGeom prst="rect">
            <a:avLst/>
          </a:prstGeom>
          <a:ln w="57150">
            <a:solidFill>
              <a:schemeClr val="accent2">
                <a:lumMod val="75000"/>
              </a:schemeClr>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 t="32933" r="2766" b="25733"/>
          <a:stretch/>
        </p:blipFill>
        <p:spPr>
          <a:xfrm>
            <a:off x="4538472" y="859536"/>
            <a:ext cx="3276600" cy="1883664"/>
          </a:xfrm>
          <a:prstGeom prst="rect">
            <a:avLst/>
          </a:prstGeom>
          <a:ln w="57150">
            <a:solidFill>
              <a:schemeClr val="accent2">
                <a:lumMod val="75000"/>
              </a:schemeClr>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50" t="15733" r="9625" b="21334"/>
          <a:stretch/>
        </p:blipFill>
        <p:spPr>
          <a:xfrm>
            <a:off x="8138160" y="859536"/>
            <a:ext cx="3206496" cy="1883664"/>
          </a:xfrm>
          <a:prstGeom prst="rect">
            <a:avLst/>
          </a:prstGeom>
          <a:ln w="57150">
            <a:solidFill>
              <a:schemeClr val="accent2">
                <a:lumMod val="75000"/>
              </a:schemeClr>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7125" t="10267" r="15775" b="30133"/>
          <a:stretch/>
        </p:blipFill>
        <p:spPr>
          <a:xfrm>
            <a:off x="902208" y="3026663"/>
            <a:ext cx="6912864" cy="2871216"/>
          </a:xfrm>
          <a:prstGeom prst="rect">
            <a:avLst/>
          </a:prstGeom>
          <a:ln w="57150">
            <a:solidFill>
              <a:schemeClr val="accent2">
                <a:lumMod val="75000"/>
              </a:schemeClr>
            </a:solidFill>
          </a:ln>
        </p:spPr>
      </p:pic>
      <p:sp>
        <p:nvSpPr>
          <p:cNvPr id="6" name="TextBox 5"/>
          <p:cNvSpPr txBox="1"/>
          <p:nvPr/>
        </p:nvSpPr>
        <p:spPr>
          <a:xfrm>
            <a:off x="7970520" y="2819458"/>
            <a:ext cx="3541776" cy="3416320"/>
          </a:xfrm>
          <a:prstGeom prst="rect">
            <a:avLst/>
          </a:prstGeom>
          <a:noFill/>
        </p:spPr>
        <p:txBody>
          <a:bodyPr wrap="square" rtlCol="0">
            <a:spAutoFit/>
          </a:bodyPr>
          <a:lstStyle/>
          <a:p>
            <a:pPr algn="just"/>
            <a:r>
              <a:rPr lang="id-ID" dirty="0" smtClean="0">
                <a:latin typeface="Arial Narrow" panose="020B0606020202030204" pitchFamily="34" charset="0"/>
              </a:rPr>
              <a:t>Pembukaan Kegiatan Hilirisasi Produk </a:t>
            </a:r>
            <a:r>
              <a:rPr lang="id-ID" i="1" dirty="0" smtClean="0">
                <a:latin typeface="Arial Narrow" panose="020B0606020202030204" pitchFamily="34" charset="0"/>
              </a:rPr>
              <a:t>Center Of Excellence </a:t>
            </a:r>
            <a:r>
              <a:rPr lang="id-ID" dirty="0" smtClean="0">
                <a:latin typeface="Arial Narrow" panose="020B0606020202030204" pitchFamily="34" charset="0"/>
              </a:rPr>
              <a:t>(CoE) HaDE Center, dihadiri oleh Kepala Puskesmas, Bidan Koordinator, Ka Sub Bag TU , Ketua LPM Kelurahan Kesambi, Ketua Kampung Siaga Kota Cirebon, Sekretaris Lurah Kesambi, Ketua RW 06, Ketua Kader Posyandu serta tim dari CoE HaDE Center Poltekkes Kemenkes Tasikmalaya (Kampus Cirebon) tanggal                              10 September 2021</a:t>
            </a:r>
            <a:endParaRPr lang="id-ID" dirty="0">
              <a:latin typeface="Arial Narrow" panose="020B0606020202030204" pitchFamily="34" charset="0"/>
            </a:endParaRPr>
          </a:p>
        </p:txBody>
      </p:sp>
    </p:spTree>
    <p:extLst>
      <p:ext uri="{BB962C8B-B14F-4D97-AF65-F5344CB8AC3E}">
        <p14:creationId xmlns:p14="http://schemas.microsoft.com/office/powerpoint/2010/main" val="3928724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608" y="1179576"/>
            <a:ext cx="9308592" cy="1015663"/>
          </a:xfrm>
          <a:prstGeom prst="rect">
            <a:avLst/>
          </a:prstGeom>
          <a:noFill/>
        </p:spPr>
        <p:txBody>
          <a:bodyPr wrap="square" rtlCol="0">
            <a:spAutoFit/>
          </a:bodyPr>
          <a:lstStyle/>
          <a:p>
            <a:pPr algn="ctr"/>
            <a:r>
              <a:rPr lang="id-ID" sz="2000" b="1" dirty="0" smtClean="0"/>
              <a:t>HILIRISASI PRODUK PROGRAM STUDI D.III GIZI </a:t>
            </a:r>
          </a:p>
          <a:p>
            <a:pPr algn="ctr"/>
            <a:r>
              <a:rPr lang="id-ID" sz="2000" b="1" dirty="0" smtClean="0"/>
              <a:t>POLTEKKES TASIKMALAYA (KAMPUS CIREBON)</a:t>
            </a:r>
          </a:p>
          <a:p>
            <a:endParaRPr lang="id-ID" sz="2000" dirty="0"/>
          </a:p>
        </p:txBody>
      </p:sp>
      <p:sp>
        <p:nvSpPr>
          <p:cNvPr id="3" name="TextBox 2"/>
          <p:cNvSpPr txBox="1"/>
          <p:nvPr/>
        </p:nvSpPr>
        <p:spPr>
          <a:xfrm>
            <a:off x="2303526" y="2390596"/>
            <a:ext cx="7719060" cy="707886"/>
          </a:xfrm>
          <a:prstGeom prst="rect">
            <a:avLst/>
          </a:prstGeom>
          <a:noFill/>
        </p:spPr>
        <p:txBody>
          <a:bodyPr wrap="square" rtlCol="0">
            <a:spAutoFit/>
          </a:bodyPr>
          <a:lstStyle/>
          <a:p>
            <a:r>
              <a:rPr lang="id-ID" sz="2000" b="1" dirty="0" smtClean="0">
                <a:solidFill>
                  <a:schemeClr val="accent2">
                    <a:lumMod val="75000"/>
                  </a:schemeClr>
                </a:solidFill>
                <a:latin typeface="Arial Black" panose="020B0A04020102020204" pitchFamily="34" charset="0"/>
              </a:rPr>
              <a:t>PELATIHAN PEMBUATAN NUGGET SEHAT BERGIZI </a:t>
            </a:r>
          </a:p>
          <a:p>
            <a:pPr algn="ctr"/>
            <a:r>
              <a:rPr lang="id-ID" sz="2000" b="1" dirty="0" smtClean="0">
                <a:solidFill>
                  <a:schemeClr val="accent2">
                    <a:lumMod val="75000"/>
                  </a:schemeClr>
                </a:solidFill>
                <a:latin typeface="Arial Black" panose="020B0A04020102020204" pitchFamily="34" charset="0"/>
              </a:rPr>
              <a:t>BERBAHAN PANGAN LOKAL</a:t>
            </a:r>
            <a:endParaRPr lang="id-ID" sz="2000" b="1" dirty="0">
              <a:solidFill>
                <a:schemeClr val="accent2">
                  <a:lumMod val="75000"/>
                </a:schemeClr>
              </a:solidFill>
              <a:latin typeface="Arial Black" panose="020B0A04020102020204" pitchFamily="34" charset="0"/>
            </a:endParaRPr>
          </a:p>
        </p:txBody>
      </p:sp>
      <p:sp>
        <p:nvSpPr>
          <p:cNvPr id="4" name="TextBox 3"/>
          <p:cNvSpPr txBox="1"/>
          <p:nvPr/>
        </p:nvSpPr>
        <p:spPr>
          <a:xfrm>
            <a:off x="1286637" y="3925669"/>
            <a:ext cx="9752838" cy="1754326"/>
          </a:xfrm>
          <a:prstGeom prst="rect">
            <a:avLst/>
          </a:prstGeom>
          <a:noFill/>
        </p:spPr>
        <p:txBody>
          <a:bodyPr wrap="square" rtlCol="0">
            <a:spAutoFit/>
          </a:bodyPr>
          <a:lstStyle/>
          <a:p>
            <a:pPr algn="ctr"/>
            <a:r>
              <a:rPr lang="id-ID" b="1" dirty="0" smtClean="0"/>
              <a:t>TUJUAN KEGIATAN </a:t>
            </a:r>
          </a:p>
          <a:p>
            <a:pPr algn="ctr"/>
            <a:endParaRPr lang="id-ID" b="1" dirty="0" smtClean="0"/>
          </a:p>
          <a:p>
            <a:pPr algn="ctr"/>
            <a:r>
              <a:rPr lang="id-ID" b="1" dirty="0" smtClean="0"/>
              <a:t>Meningkatkan pengetahuan dan keterampilan kader dalam pembuatan PMT lokal kudapan dalam bentuk nugget sehat bergizi berbahan pangan lokal (sayuran dari “Rumah Pangan Lestari)</a:t>
            </a:r>
          </a:p>
          <a:p>
            <a:pPr algn="ctr"/>
            <a:endParaRPr lang="id-ID" b="1" dirty="0"/>
          </a:p>
          <a:p>
            <a:pPr algn="ctr"/>
            <a:r>
              <a:rPr lang="id-ID" b="1" dirty="0" smtClean="0">
                <a:solidFill>
                  <a:srgbClr val="006600"/>
                </a:solidFill>
              </a:rPr>
              <a:t>Tempat : Baperkam RW 06, Kelurahan Kesambi, Kecamatan Kesambi Kota Cirebon</a:t>
            </a:r>
            <a:endParaRPr lang="id-ID" b="1" dirty="0">
              <a:solidFill>
                <a:srgbClr val="006600"/>
              </a:solidFill>
            </a:endParaRPr>
          </a:p>
        </p:txBody>
      </p:sp>
    </p:spTree>
    <p:extLst>
      <p:ext uri="{BB962C8B-B14F-4D97-AF65-F5344CB8AC3E}">
        <p14:creationId xmlns:p14="http://schemas.microsoft.com/office/powerpoint/2010/main" val="5633689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401" b="30666"/>
          <a:stretch/>
        </p:blipFill>
        <p:spPr>
          <a:xfrm>
            <a:off x="6419088" y="841248"/>
            <a:ext cx="2404872" cy="2331720"/>
          </a:xfrm>
          <a:prstGeom prst="rect">
            <a:avLst/>
          </a:prstGeom>
          <a:ln w="57150">
            <a:solidFill>
              <a:schemeClr val="accent2">
                <a:lumMod val="75000"/>
              </a:schemeClr>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134" r="3467" b="2667"/>
          <a:stretch/>
        </p:blipFill>
        <p:spPr>
          <a:xfrm>
            <a:off x="9079992" y="841248"/>
            <a:ext cx="2304288" cy="2331720"/>
          </a:xfrm>
          <a:prstGeom prst="rect">
            <a:avLst/>
          </a:prstGeom>
          <a:ln w="57150">
            <a:solidFill>
              <a:schemeClr val="accent2">
                <a:lumMod val="75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9624" y="3483864"/>
            <a:ext cx="2688336" cy="2660904"/>
          </a:xfrm>
          <a:prstGeom prst="rect">
            <a:avLst/>
          </a:prstGeom>
          <a:ln w="57150">
            <a:solidFill>
              <a:schemeClr val="accent2">
                <a:lumMod val="75000"/>
              </a:schemeClr>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3466"/>
          <a:stretch/>
        </p:blipFill>
        <p:spPr>
          <a:xfrm>
            <a:off x="3849624" y="809244"/>
            <a:ext cx="2313432" cy="2363724"/>
          </a:xfrm>
          <a:prstGeom prst="rect">
            <a:avLst/>
          </a:prstGeom>
          <a:ln w="57150">
            <a:solidFill>
              <a:schemeClr val="accent2">
                <a:lumMod val="75000"/>
              </a:schemeClr>
            </a:solidFill>
          </a:ln>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975" t="1667" r="700" b="8999"/>
          <a:stretch/>
        </p:blipFill>
        <p:spPr>
          <a:xfrm>
            <a:off x="6830568" y="3483864"/>
            <a:ext cx="4553712" cy="2660904"/>
          </a:xfrm>
          <a:prstGeom prst="rect">
            <a:avLst/>
          </a:prstGeom>
          <a:ln w="57150">
            <a:solidFill>
              <a:schemeClr val="accent2">
                <a:lumMod val="75000"/>
              </a:schemeClr>
            </a:solidFil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411" y="809244"/>
            <a:ext cx="2881181" cy="5248656"/>
          </a:xfrm>
          <a:prstGeom prst="rect">
            <a:avLst/>
          </a:prstGeom>
          <a:ln w="57150">
            <a:solidFill>
              <a:schemeClr val="accent2">
                <a:lumMod val="75000"/>
              </a:schemeClr>
            </a:solidFill>
          </a:ln>
        </p:spPr>
      </p:pic>
    </p:spTree>
    <p:extLst>
      <p:ext uri="{BB962C8B-B14F-4D97-AF65-F5344CB8AC3E}">
        <p14:creationId xmlns:p14="http://schemas.microsoft.com/office/powerpoint/2010/main" val="15350901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608" y="1179576"/>
            <a:ext cx="9308592" cy="1015663"/>
          </a:xfrm>
          <a:prstGeom prst="rect">
            <a:avLst/>
          </a:prstGeom>
          <a:noFill/>
        </p:spPr>
        <p:txBody>
          <a:bodyPr wrap="square" rtlCol="0">
            <a:spAutoFit/>
          </a:bodyPr>
          <a:lstStyle/>
          <a:p>
            <a:pPr algn="ctr"/>
            <a:r>
              <a:rPr lang="id-ID" sz="2000" b="1" dirty="0" smtClean="0"/>
              <a:t>HILIRISASI PRODUK PROGRAM STUDI D.III RMIK </a:t>
            </a:r>
          </a:p>
          <a:p>
            <a:pPr algn="ctr"/>
            <a:r>
              <a:rPr lang="id-ID" sz="2000" b="1" dirty="0" smtClean="0"/>
              <a:t>POLTEKKES TASIKMALAYA (KAMPUS CIREBON)</a:t>
            </a:r>
          </a:p>
          <a:p>
            <a:endParaRPr lang="id-ID" sz="2000" dirty="0"/>
          </a:p>
        </p:txBody>
      </p:sp>
      <p:sp>
        <p:nvSpPr>
          <p:cNvPr id="3" name="TextBox 2"/>
          <p:cNvSpPr txBox="1"/>
          <p:nvPr/>
        </p:nvSpPr>
        <p:spPr>
          <a:xfrm>
            <a:off x="1830705" y="2546044"/>
            <a:ext cx="9208770" cy="400110"/>
          </a:xfrm>
          <a:prstGeom prst="rect">
            <a:avLst/>
          </a:prstGeom>
          <a:noFill/>
        </p:spPr>
        <p:txBody>
          <a:bodyPr wrap="square" rtlCol="0">
            <a:spAutoFit/>
          </a:bodyPr>
          <a:lstStyle/>
          <a:p>
            <a:r>
              <a:rPr lang="id-ID" sz="2000" b="1" dirty="0" smtClean="0">
                <a:solidFill>
                  <a:schemeClr val="accent2">
                    <a:lumMod val="75000"/>
                  </a:schemeClr>
                </a:solidFill>
                <a:latin typeface="Arial Black" panose="020B0A04020102020204" pitchFamily="34" charset="0"/>
              </a:rPr>
              <a:t>SOSIALISASI APLIKASI SISTEM INFORMASI BENCANA (SIMBA)</a:t>
            </a:r>
            <a:endParaRPr lang="id-ID" sz="2000" b="1" dirty="0">
              <a:solidFill>
                <a:schemeClr val="accent2">
                  <a:lumMod val="75000"/>
                </a:schemeClr>
              </a:solidFill>
              <a:latin typeface="Arial Black" panose="020B0A04020102020204" pitchFamily="34" charset="0"/>
            </a:endParaRPr>
          </a:p>
        </p:txBody>
      </p:sp>
      <p:sp>
        <p:nvSpPr>
          <p:cNvPr id="4" name="TextBox 3"/>
          <p:cNvSpPr txBox="1"/>
          <p:nvPr/>
        </p:nvSpPr>
        <p:spPr>
          <a:xfrm>
            <a:off x="1341501" y="3943957"/>
            <a:ext cx="9752838" cy="1754326"/>
          </a:xfrm>
          <a:prstGeom prst="rect">
            <a:avLst/>
          </a:prstGeom>
          <a:noFill/>
        </p:spPr>
        <p:txBody>
          <a:bodyPr wrap="square" rtlCol="0">
            <a:spAutoFit/>
          </a:bodyPr>
          <a:lstStyle/>
          <a:p>
            <a:pPr algn="ctr"/>
            <a:r>
              <a:rPr lang="id-ID" b="1" dirty="0" smtClean="0"/>
              <a:t>TUJUAN KEGIATAN </a:t>
            </a:r>
          </a:p>
          <a:p>
            <a:pPr algn="ctr"/>
            <a:endParaRPr lang="id-ID" b="1" dirty="0" smtClean="0"/>
          </a:p>
          <a:p>
            <a:pPr algn="ctr"/>
            <a:r>
              <a:rPr lang="id-ID" b="1" dirty="0" smtClean="0"/>
              <a:t>Meningkatkan pengetahuan petugas kesehatan dan kader tentang aplikasi sistem informasi bencana agar dapat melakukan manajemen pada saat ada bencana</a:t>
            </a:r>
          </a:p>
          <a:p>
            <a:pPr algn="ctr"/>
            <a:endParaRPr lang="id-ID" b="1" dirty="0"/>
          </a:p>
          <a:p>
            <a:pPr algn="ctr"/>
            <a:r>
              <a:rPr lang="id-ID" b="1" dirty="0" smtClean="0">
                <a:solidFill>
                  <a:srgbClr val="006600"/>
                </a:solidFill>
              </a:rPr>
              <a:t>Tempat : Baperkam RW 06, Kelurahan Kesambi, Kecamatan Kesambi Kota Cirebon</a:t>
            </a:r>
            <a:endParaRPr lang="id-ID" b="1" dirty="0">
              <a:solidFill>
                <a:srgbClr val="006600"/>
              </a:solidFill>
            </a:endParaRPr>
          </a:p>
        </p:txBody>
      </p:sp>
    </p:spTree>
    <p:extLst>
      <p:ext uri="{BB962C8B-B14F-4D97-AF65-F5344CB8AC3E}">
        <p14:creationId xmlns:p14="http://schemas.microsoft.com/office/powerpoint/2010/main" val="4324069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863155" y="841248"/>
            <a:ext cx="3068765" cy="5084064"/>
          </a:xfrm>
          <a:prstGeom prst="rect">
            <a:avLst/>
          </a:prstGeom>
          <a:ln w="571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581" y="841248"/>
            <a:ext cx="3502152" cy="2359152"/>
          </a:xfrm>
          <a:prstGeom prst="rect">
            <a:avLst/>
          </a:prstGeom>
          <a:ln w="57150">
            <a:solidFill>
              <a:schemeClr val="accent2">
                <a:lumMod val="75000"/>
              </a:schemeClr>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8800" b="20800"/>
          <a:stretch/>
        </p:blipFill>
        <p:spPr>
          <a:xfrm>
            <a:off x="8117395" y="841248"/>
            <a:ext cx="3093149" cy="2359152"/>
          </a:xfrm>
          <a:prstGeom prst="rect">
            <a:avLst/>
          </a:prstGeom>
          <a:ln w="57150">
            <a:solidFill>
              <a:schemeClr val="accent2">
                <a:lumMod val="75000"/>
              </a:schemeClr>
            </a:solidFill>
          </a:ln>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0112" b="13953"/>
          <a:stretch/>
        </p:blipFill>
        <p:spPr>
          <a:xfrm>
            <a:off x="4273581" y="3438144"/>
            <a:ext cx="6970633" cy="2487168"/>
          </a:xfrm>
          <a:prstGeom prst="rect">
            <a:avLst/>
          </a:prstGeom>
          <a:ln w="57150">
            <a:solidFill>
              <a:schemeClr val="accent2">
                <a:lumMod val="75000"/>
              </a:schemeClr>
            </a:solidFill>
          </a:ln>
        </p:spPr>
      </p:pic>
    </p:spTree>
    <p:extLst>
      <p:ext uri="{BB962C8B-B14F-4D97-AF65-F5344CB8AC3E}">
        <p14:creationId xmlns:p14="http://schemas.microsoft.com/office/powerpoint/2010/main" val="3534918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608" y="1179576"/>
            <a:ext cx="9308592" cy="1015663"/>
          </a:xfrm>
          <a:prstGeom prst="rect">
            <a:avLst/>
          </a:prstGeom>
          <a:noFill/>
        </p:spPr>
        <p:txBody>
          <a:bodyPr wrap="square" rtlCol="0">
            <a:spAutoFit/>
          </a:bodyPr>
          <a:lstStyle/>
          <a:p>
            <a:pPr algn="ctr"/>
            <a:r>
              <a:rPr lang="id-ID" sz="2000" b="1" dirty="0" smtClean="0"/>
              <a:t>HILIRISASI PRODUK PROGRAM STUDI D.III KEPERAWATAN </a:t>
            </a:r>
          </a:p>
          <a:p>
            <a:pPr algn="ctr"/>
            <a:r>
              <a:rPr lang="id-ID" sz="2000" b="1" dirty="0" smtClean="0"/>
              <a:t>POLTEKKES TASIKMALAYA (KAMPUS CIREBON)</a:t>
            </a:r>
          </a:p>
          <a:p>
            <a:endParaRPr lang="id-ID" sz="2000" dirty="0"/>
          </a:p>
        </p:txBody>
      </p:sp>
      <p:sp>
        <p:nvSpPr>
          <p:cNvPr id="3" name="TextBox 2"/>
          <p:cNvSpPr txBox="1"/>
          <p:nvPr/>
        </p:nvSpPr>
        <p:spPr>
          <a:xfrm>
            <a:off x="3494913" y="2756356"/>
            <a:ext cx="9208770" cy="400110"/>
          </a:xfrm>
          <a:prstGeom prst="rect">
            <a:avLst/>
          </a:prstGeom>
          <a:noFill/>
        </p:spPr>
        <p:txBody>
          <a:bodyPr wrap="square" rtlCol="0">
            <a:spAutoFit/>
          </a:bodyPr>
          <a:lstStyle/>
          <a:p>
            <a:r>
              <a:rPr lang="id-ID" sz="2000" b="1" dirty="0" smtClean="0">
                <a:solidFill>
                  <a:schemeClr val="accent2">
                    <a:lumMod val="75000"/>
                  </a:schemeClr>
                </a:solidFill>
                <a:latin typeface="Arial Black" panose="020B0A04020102020204" pitchFamily="34" charset="0"/>
              </a:rPr>
              <a:t>PELATIHAN BANTUAN HIDUP DASAR </a:t>
            </a:r>
            <a:endParaRPr lang="id-ID" sz="2000" b="1" dirty="0">
              <a:solidFill>
                <a:schemeClr val="accent2">
                  <a:lumMod val="75000"/>
                </a:schemeClr>
              </a:solidFill>
              <a:latin typeface="Arial Black" panose="020B0A04020102020204" pitchFamily="34" charset="0"/>
            </a:endParaRPr>
          </a:p>
        </p:txBody>
      </p:sp>
      <p:sp>
        <p:nvSpPr>
          <p:cNvPr id="4" name="TextBox 3"/>
          <p:cNvSpPr txBox="1"/>
          <p:nvPr/>
        </p:nvSpPr>
        <p:spPr>
          <a:xfrm>
            <a:off x="1332357" y="3953101"/>
            <a:ext cx="9752838" cy="1754326"/>
          </a:xfrm>
          <a:prstGeom prst="rect">
            <a:avLst/>
          </a:prstGeom>
          <a:noFill/>
        </p:spPr>
        <p:txBody>
          <a:bodyPr wrap="square" rtlCol="0">
            <a:spAutoFit/>
          </a:bodyPr>
          <a:lstStyle/>
          <a:p>
            <a:pPr algn="ctr"/>
            <a:r>
              <a:rPr lang="id-ID" b="1" dirty="0" smtClean="0"/>
              <a:t>TUJUAN KEGIATAN </a:t>
            </a:r>
          </a:p>
          <a:p>
            <a:pPr algn="ctr"/>
            <a:endParaRPr lang="id-ID" b="1" dirty="0" smtClean="0"/>
          </a:p>
          <a:p>
            <a:pPr algn="ctr"/>
            <a:r>
              <a:rPr lang="id-ID" b="1" dirty="0" smtClean="0"/>
              <a:t>Meningkatkan pengetahuan dan keterampilan kader dan remaja Karang Taruna                                    dalam melakukan tindakan Bantuan Hidup Dasar</a:t>
            </a:r>
          </a:p>
          <a:p>
            <a:pPr algn="ctr"/>
            <a:endParaRPr lang="id-ID" b="1" dirty="0"/>
          </a:p>
          <a:p>
            <a:pPr algn="ctr"/>
            <a:r>
              <a:rPr lang="id-ID" b="1" dirty="0" smtClean="0">
                <a:solidFill>
                  <a:srgbClr val="006600"/>
                </a:solidFill>
              </a:rPr>
              <a:t>Tempat : Baperkam RW 06, Kelurahan Kesambi, Kecamatan Kesambi Kota Cirebon</a:t>
            </a:r>
            <a:endParaRPr lang="id-ID" b="1" dirty="0">
              <a:solidFill>
                <a:srgbClr val="006600"/>
              </a:solidFill>
            </a:endParaRPr>
          </a:p>
        </p:txBody>
      </p:sp>
    </p:spTree>
    <p:extLst>
      <p:ext uri="{BB962C8B-B14F-4D97-AF65-F5344CB8AC3E}">
        <p14:creationId xmlns:p14="http://schemas.microsoft.com/office/powerpoint/2010/main" val="20350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408" y="886968"/>
            <a:ext cx="4882896" cy="2368296"/>
          </a:xfrm>
          <a:prstGeom prst="rect">
            <a:avLst/>
          </a:prstGeom>
          <a:ln w="57150">
            <a:solidFill>
              <a:schemeClr val="accent2">
                <a:lumMod val="75000"/>
              </a:schemeClr>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352" y="886968"/>
            <a:ext cx="5093208" cy="2368296"/>
          </a:xfrm>
          <a:prstGeom prst="rect">
            <a:avLst/>
          </a:prstGeom>
          <a:ln w="57150">
            <a:solidFill>
              <a:schemeClr val="accent2">
                <a:lumMod val="75000"/>
              </a:schemeClr>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440" r="15550"/>
          <a:stretch/>
        </p:blipFill>
        <p:spPr>
          <a:xfrm>
            <a:off x="978408" y="3648456"/>
            <a:ext cx="4882896" cy="2295144"/>
          </a:xfrm>
          <a:prstGeom prst="rect">
            <a:avLst/>
          </a:prstGeom>
          <a:ln w="57150">
            <a:solidFill>
              <a:schemeClr val="accent2">
                <a:lumMod val="75000"/>
              </a:schemeClr>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352" y="3648456"/>
            <a:ext cx="5093208" cy="2366010"/>
          </a:xfrm>
          <a:prstGeom prst="rect">
            <a:avLst/>
          </a:prstGeom>
          <a:ln w="57150">
            <a:solidFill>
              <a:schemeClr val="accent2">
                <a:lumMod val="75000"/>
              </a:schemeClr>
            </a:solidFill>
          </a:ln>
        </p:spPr>
      </p:pic>
    </p:spTree>
    <p:extLst>
      <p:ext uri="{BB962C8B-B14F-4D97-AF65-F5344CB8AC3E}">
        <p14:creationId xmlns:p14="http://schemas.microsoft.com/office/powerpoint/2010/main" val="32080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181</TotalTime>
  <Words>368</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Arial Narrow</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 Nurcahyani</dc:creator>
  <cp:lastModifiedBy>Lia Nurcahyani</cp:lastModifiedBy>
  <cp:revision>20</cp:revision>
  <dcterms:created xsi:type="dcterms:W3CDTF">2021-10-30T03:16:44Z</dcterms:created>
  <dcterms:modified xsi:type="dcterms:W3CDTF">2021-10-30T06:19:35Z</dcterms:modified>
</cp:coreProperties>
</file>